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7" r:id="rId3"/>
    <p:sldId id="280" r:id="rId4"/>
    <p:sldId id="260" r:id="rId5"/>
    <p:sldId id="273" r:id="rId6"/>
    <p:sldId id="266" r:id="rId7"/>
    <p:sldId id="257" r:id="rId8"/>
    <p:sldId id="274" r:id="rId9"/>
    <p:sldId id="271" r:id="rId10"/>
    <p:sldId id="261" r:id="rId11"/>
    <p:sldId id="262" r:id="rId12"/>
    <p:sldId id="258" r:id="rId13"/>
    <p:sldId id="259" r:id="rId14"/>
    <p:sldId id="269" r:id="rId15"/>
    <p:sldId id="267" r:id="rId16"/>
    <p:sldId id="264" r:id="rId17"/>
    <p:sldId id="265" r:id="rId18"/>
    <p:sldId id="275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2B5A1-13AB-4D6F-BD7E-859E4C851DD0}" type="datetimeFigureOut">
              <a:rPr lang="tr-TR" smtClean="0"/>
              <a:pPr/>
              <a:t>8.11.2017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2795E-6FFA-4116-BCE4-8C5F25CCB89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F2F41D-CED6-41B6-A671-B0A2E8964515}" type="slidenum">
              <a:rPr lang="tr-TR" altLang="en-US" smtClean="0"/>
              <a:pPr>
                <a:defRPr/>
              </a:pPr>
              <a:t>2</a:t>
            </a:fld>
            <a:endParaRPr lang="tr-TR" altLang="en-US"/>
          </a:p>
        </p:txBody>
      </p:sp>
    </p:spTree>
    <p:extLst>
      <p:ext uri="{BB962C8B-B14F-4D97-AF65-F5344CB8AC3E}">
        <p14:creationId xmlns="" xmlns:p14="http://schemas.microsoft.com/office/powerpoint/2010/main" val="2320468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499C-C060-42E6-BC1D-174E2B119589}" type="datetimeFigureOut">
              <a:rPr lang="tr-TR" smtClean="0"/>
              <a:pPr/>
              <a:t>8.11.2017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5A6F-7BD7-4B20-BA41-30001B66CA3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499C-C060-42E6-BC1D-174E2B119589}" type="datetimeFigureOut">
              <a:rPr lang="tr-TR" smtClean="0"/>
              <a:pPr/>
              <a:t>8.11.2017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5A6F-7BD7-4B20-BA41-30001B66CA3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499C-C060-42E6-BC1D-174E2B119589}" type="datetimeFigureOut">
              <a:rPr lang="tr-TR" smtClean="0"/>
              <a:pPr/>
              <a:t>8.11.2017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5A6F-7BD7-4B20-BA41-30001B66CA3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499C-C060-42E6-BC1D-174E2B119589}" type="datetimeFigureOut">
              <a:rPr lang="tr-TR" smtClean="0"/>
              <a:pPr/>
              <a:t>8.11.2017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5A6F-7BD7-4B20-BA41-30001B66CA3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499C-C060-42E6-BC1D-174E2B119589}" type="datetimeFigureOut">
              <a:rPr lang="tr-TR" smtClean="0"/>
              <a:pPr/>
              <a:t>8.11.2017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5A6F-7BD7-4B20-BA41-30001B66CA3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499C-C060-42E6-BC1D-174E2B119589}" type="datetimeFigureOut">
              <a:rPr lang="tr-TR" smtClean="0"/>
              <a:pPr/>
              <a:t>8.11.2017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5A6F-7BD7-4B20-BA41-30001B66CA3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499C-C060-42E6-BC1D-174E2B119589}" type="datetimeFigureOut">
              <a:rPr lang="tr-TR" smtClean="0"/>
              <a:pPr/>
              <a:t>8.11.2017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5A6F-7BD7-4B20-BA41-30001B66CA3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499C-C060-42E6-BC1D-174E2B119589}" type="datetimeFigureOut">
              <a:rPr lang="tr-TR" smtClean="0"/>
              <a:pPr/>
              <a:t>8.11.2017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5A6F-7BD7-4B20-BA41-30001B66CA3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499C-C060-42E6-BC1D-174E2B119589}" type="datetimeFigureOut">
              <a:rPr lang="tr-TR" smtClean="0"/>
              <a:pPr/>
              <a:t>8.11.2017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5A6F-7BD7-4B20-BA41-30001B66CA3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499C-C060-42E6-BC1D-174E2B119589}" type="datetimeFigureOut">
              <a:rPr lang="tr-TR" smtClean="0"/>
              <a:pPr/>
              <a:t>8.11.2017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5A6F-7BD7-4B20-BA41-30001B66CA3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499C-C060-42E6-BC1D-174E2B119589}" type="datetimeFigureOut">
              <a:rPr lang="tr-TR" smtClean="0"/>
              <a:pPr/>
              <a:t>8.11.2017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5A6F-7BD7-4B20-BA41-30001B66CA3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4499C-C060-42E6-BC1D-174E2B119589}" type="datetimeFigureOut">
              <a:rPr lang="tr-TR" smtClean="0"/>
              <a:pPr/>
              <a:t>8.11.2017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15A6F-7BD7-4B20-BA41-30001B66CA3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4 Resim" descr="unnamed.jpg"/>
          <p:cNvPicPr>
            <a:picLocks noChangeAspect="1"/>
          </p:cNvPicPr>
          <p:nvPr/>
        </p:nvPicPr>
        <p:blipFill>
          <a:blip r:embed="rId2" cstate="print"/>
          <a:srcRect t="5208" r="1247" b="8333"/>
          <a:stretch>
            <a:fillRect/>
          </a:stretch>
        </p:blipFill>
        <p:spPr>
          <a:xfrm>
            <a:off x="1500166" y="0"/>
            <a:ext cx="600079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İhracatta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92D050"/>
                </a:solidFill>
              </a:rPr>
              <a:t>En Büyük Pay </a:t>
            </a:r>
            <a:endParaRPr lang="tr-TR" b="1" dirty="0">
              <a:solidFill>
                <a:srgbClr val="92D05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2017’nin </a:t>
            </a:r>
            <a:r>
              <a:rPr lang="tr-TR" sz="2800" dirty="0"/>
              <a:t>ilk dokuz aylık </a:t>
            </a:r>
            <a:r>
              <a:rPr lang="tr-TR" sz="2800" dirty="0" smtClean="0"/>
              <a:t>döneminde </a:t>
            </a:r>
            <a:r>
              <a:rPr lang="tr-TR" sz="2800" b="1" dirty="0" smtClean="0">
                <a:solidFill>
                  <a:srgbClr val="C00000"/>
                </a:solidFill>
              </a:rPr>
              <a:t>AKİB</a:t>
            </a:r>
            <a:r>
              <a:rPr lang="tr-TR" sz="2800" dirty="0" smtClean="0"/>
              <a:t> - Akdeniz İhracatçı Birlikleri kanalı </a:t>
            </a:r>
            <a:r>
              <a:rPr lang="tr-TR" sz="2800" dirty="0"/>
              <a:t>ile yapılan yaş meyve sebze ihracatı </a:t>
            </a:r>
            <a:r>
              <a:rPr lang="tr-TR" sz="2800" b="1" dirty="0" smtClean="0">
                <a:solidFill>
                  <a:srgbClr val="C00000"/>
                </a:solidFill>
              </a:rPr>
              <a:t>540 </a:t>
            </a:r>
            <a:r>
              <a:rPr lang="tr-TR" sz="2800" b="1" dirty="0">
                <a:solidFill>
                  <a:srgbClr val="C00000"/>
                </a:solidFill>
              </a:rPr>
              <a:t>milyon dolar</a:t>
            </a:r>
            <a:r>
              <a:rPr lang="tr-TR" sz="2800" dirty="0">
                <a:solidFill>
                  <a:srgbClr val="C00000"/>
                </a:solidFill>
              </a:rPr>
              <a:t> </a:t>
            </a:r>
            <a:r>
              <a:rPr lang="tr-TR" sz="2800" dirty="0"/>
              <a:t>ile tüm ihracatçı birlikleri arasında </a:t>
            </a:r>
            <a:r>
              <a:rPr lang="tr-TR" sz="2800" b="1" dirty="0">
                <a:solidFill>
                  <a:srgbClr val="C00000"/>
                </a:solidFill>
              </a:rPr>
              <a:t>%41</a:t>
            </a:r>
            <a:r>
              <a:rPr lang="tr-TR" sz="2800" dirty="0"/>
              <a:t>’lik pay ile Türkiye yaş meyve ve sebze ihracatına en çok katkı sağlayan </a:t>
            </a:r>
            <a:r>
              <a:rPr lang="tr-TR" sz="2800" dirty="0" smtClean="0"/>
              <a:t>birlik </a:t>
            </a:r>
            <a:r>
              <a:rPr lang="tr-TR" sz="2800" dirty="0"/>
              <a:t>olmuştur. </a:t>
            </a:r>
          </a:p>
        </p:txBody>
      </p:sp>
      <p:pic>
        <p:nvPicPr>
          <p:cNvPr id="4" name="3 Resim" descr="349264.jpg"/>
          <p:cNvPicPr>
            <a:picLocks noChangeAspect="1"/>
          </p:cNvPicPr>
          <p:nvPr/>
        </p:nvPicPr>
        <p:blipFill>
          <a:blip r:embed="rId2"/>
          <a:srcRect t="49735" r="4850" b="8487"/>
          <a:stretch>
            <a:fillRect/>
          </a:stretch>
        </p:blipFill>
        <p:spPr>
          <a:xfrm>
            <a:off x="4429124" y="4929198"/>
            <a:ext cx="4000528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Metin kutusu"/>
          <p:cNvSpPr txBox="1"/>
          <p:nvPr/>
        </p:nvSpPr>
        <p:spPr>
          <a:xfrm>
            <a:off x="1000100" y="6573306"/>
            <a:ext cx="735811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*Akdeniz İhracatçı Birlikleri Genel Sekreterliği Yaş Meyve Ve Sebze Sektörü Türkiye Geneli Değerlendirme Raporu Eylül 2017</a:t>
            </a:r>
          </a:p>
          <a:p>
            <a:endParaRPr lang="tr-TR" sz="2000" dirty="0"/>
          </a:p>
        </p:txBody>
      </p:sp>
      <p:pic>
        <p:nvPicPr>
          <p:cNvPr id="7" name="6 Resim" descr="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4572008"/>
            <a:ext cx="2543175" cy="1800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Ülke Grup </a:t>
            </a:r>
            <a:r>
              <a:rPr lang="tr-TR" b="1" dirty="0" smtClean="0">
                <a:solidFill>
                  <a:srgbClr val="92D050"/>
                </a:solidFill>
              </a:rPr>
              <a:t>Dağılımı </a:t>
            </a:r>
            <a:endParaRPr lang="tr-TR" b="1" dirty="0">
              <a:solidFill>
                <a:srgbClr val="92D050"/>
              </a:solidFill>
            </a:endParaRPr>
          </a:p>
        </p:txBody>
      </p:sp>
      <p:pic>
        <p:nvPicPr>
          <p:cNvPr id="4" name="3 İçerik Yer Tutucusu" descr="asda.jpg"/>
          <p:cNvPicPr>
            <a:picLocks noGrp="1" noChangeAspect="1"/>
          </p:cNvPicPr>
          <p:nvPr>
            <p:ph idx="1"/>
          </p:nvPr>
        </p:nvPicPr>
        <p:blipFill>
          <a:blip r:embed="rId2"/>
          <a:srcRect t="4893" r="2343" b="924"/>
          <a:stretch>
            <a:fillRect/>
          </a:stretch>
        </p:blipFill>
        <p:spPr>
          <a:xfrm>
            <a:off x="214282" y="1357298"/>
            <a:ext cx="8929718" cy="55007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Sektörün Dünyaya </a:t>
            </a:r>
            <a:r>
              <a:rPr lang="tr-TR" b="1" dirty="0" smtClean="0">
                <a:solidFill>
                  <a:srgbClr val="92D050"/>
                </a:solidFill>
              </a:rPr>
              <a:t>Açılan Kapısı </a:t>
            </a:r>
            <a:endParaRPr lang="tr-TR" b="1" dirty="0">
              <a:solidFill>
                <a:srgbClr val="92D05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/>
              <a:t>Türkiye’nin yaş sebze ve meyve deposu olarak bilinen Antalya</a:t>
            </a:r>
            <a:r>
              <a:rPr lang="tr-TR" sz="2800" dirty="0" smtClean="0"/>
              <a:t>; </a:t>
            </a:r>
            <a:r>
              <a:rPr lang="tr-TR" sz="2800" dirty="0"/>
              <a:t>her yıl ortalama </a:t>
            </a:r>
            <a:r>
              <a:rPr lang="tr-TR" sz="2800" b="1" dirty="0" smtClean="0">
                <a:solidFill>
                  <a:srgbClr val="C00000"/>
                </a:solidFill>
              </a:rPr>
              <a:t>350 </a:t>
            </a:r>
            <a:r>
              <a:rPr lang="tr-TR" sz="2800" b="1" dirty="0">
                <a:solidFill>
                  <a:srgbClr val="C00000"/>
                </a:solidFill>
              </a:rPr>
              <a:t>milyon dolarlık </a:t>
            </a:r>
            <a:r>
              <a:rPr lang="tr-TR" sz="2800" dirty="0"/>
              <a:t>yaş sebze ve meyve ihracatı </a:t>
            </a:r>
            <a:r>
              <a:rPr lang="tr-TR" sz="2800" dirty="0" smtClean="0"/>
              <a:t> gerçekleştirmektedir. </a:t>
            </a:r>
          </a:p>
          <a:p>
            <a:endParaRPr lang="tr-TR" sz="2800" dirty="0" smtClean="0"/>
          </a:p>
          <a:p>
            <a:pPr>
              <a:buNone/>
            </a:pPr>
            <a:endParaRPr lang="tr-TR" dirty="0"/>
          </a:p>
          <a:p>
            <a:pPr>
              <a:buNone/>
            </a:pPr>
            <a:endParaRPr lang="tr-TR" dirty="0"/>
          </a:p>
          <a:p>
            <a:endParaRPr lang="tr-TR" dirty="0" smtClean="0"/>
          </a:p>
        </p:txBody>
      </p:sp>
      <p:sp>
        <p:nvSpPr>
          <p:cNvPr id="4" name="3 Metin kutusu"/>
          <p:cNvSpPr txBox="1"/>
          <p:nvPr/>
        </p:nvSpPr>
        <p:spPr>
          <a:xfrm>
            <a:off x="4929190" y="3357562"/>
            <a:ext cx="371477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Antalya, 2017’nin ilk 9 aylık döneminde </a:t>
            </a:r>
            <a:r>
              <a:rPr lang="tr-TR" sz="2800" dirty="0" smtClean="0"/>
              <a:t>       </a:t>
            </a:r>
            <a:r>
              <a:rPr lang="tr-TR" sz="2800" b="1" dirty="0" smtClean="0">
                <a:solidFill>
                  <a:srgbClr val="C00000"/>
                </a:solidFill>
              </a:rPr>
              <a:t>302 </a:t>
            </a:r>
            <a:r>
              <a:rPr lang="tr-TR" sz="2800" b="1" dirty="0">
                <a:solidFill>
                  <a:srgbClr val="C00000"/>
                </a:solidFill>
              </a:rPr>
              <a:t>bin ton </a:t>
            </a:r>
            <a:r>
              <a:rPr lang="tr-TR" sz="2800" dirty="0"/>
              <a:t>yaş sebze ve meyve ihraç ederek toplam </a:t>
            </a:r>
            <a:r>
              <a:rPr lang="tr-TR" sz="2800" b="1" dirty="0">
                <a:solidFill>
                  <a:srgbClr val="C00000"/>
                </a:solidFill>
              </a:rPr>
              <a:t>255 milyon dolar</a:t>
            </a:r>
            <a:r>
              <a:rPr lang="tr-TR" sz="2800" dirty="0"/>
              <a:t> gelir elde etmiştir. </a:t>
            </a:r>
          </a:p>
          <a:p>
            <a:endParaRPr lang="tr-TR" dirty="0"/>
          </a:p>
        </p:txBody>
      </p:sp>
      <p:pic>
        <p:nvPicPr>
          <p:cNvPr id="5" name="4 Resim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3286124"/>
            <a:ext cx="3671892" cy="2805118"/>
          </a:xfrm>
          <a:prstGeom prst="rect">
            <a:avLst/>
          </a:prstGeom>
        </p:spPr>
      </p:pic>
      <p:sp>
        <p:nvSpPr>
          <p:cNvPr id="6" name="5 Dikdörtgen"/>
          <p:cNvSpPr/>
          <p:nvPr/>
        </p:nvSpPr>
        <p:spPr>
          <a:xfrm>
            <a:off x="714348" y="6581001"/>
            <a:ext cx="77867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 smtClean="0"/>
              <a:t>*Akdeniz İhracatçı Birlikleri Genel Sekreterliği Yaş Meyve Ve Sebze Sektörü Türkiye Geneli Değerlendirme Raporu Eylül 2017</a:t>
            </a:r>
            <a:endParaRPr lang="tr-T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İhracatta </a:t>
            </a:r>
            <a:r>
              <a:rPr lang="tr-TR" b="1" dirty="0" smtClean="0">
                <a:solidFill>
                  <a:srgbClr val="92D050"/>
                </a:solidFill>
              </a:rPr>
              <a:t>Zirvede </a:t>
            </a:r>
            <a:endParaRPr lang="tr-TR" b="1" dirty="0">
              <a:solidFill>
                <a:srgbClr val="92D05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7362"/>
          </a:xfrm>
        </p:spPr>
        <p:txBody>
          <a:bodyPr>
            <a:normAutofit/>
          </a:bodyPr>
          <a:lstStyle/>
          <a:p>
            <a:r>
              <a:rPr lang="tr-TR" sz="2800" dirty="0" smtClean="0"/>
              <a:t>2016’nın ilk 9 aylık döneminde </a:t>
            </a:r>
            <a:r>
              <a:rPr lang="tr-TR" sz="2800" b="1" dirty="0" smtClean="0">
                <a:solidFill>
                  <a:srgbClr val="C00000"/>
                </a:solidFill>
              </a:rPr>
              <a:t>200 milyon </a:t>
            </a:r>
            <a:r>
              <a:rPr lang="tr-TR" sz="2800" dirty="0" smtClean="0"/>
              <a:t>dolarlık ihracatını bu yıl 255 milyon dolara çıkaran Antalya </a:t>
            </a:r>
            <a:r>
              <a:rPr lang="tr-TR" sz="2800" b="1" dirty="0" smtClean="0">
                <a:solidFill>
                  <a:srgbClr val="C00000"/>
                </a:solidFill>
              </a:rPr>
              <a:t>%27</a:t>
            </a:r>
            <a:r>
              <a:rPr lang="tr-TR" sz="2800" dirty="0" smtClean="0"/>
              <a:t>’lik bir büyüme gerçekleştirmiştir.</a:t>
            </a:r>
          </a:p>
          <a:p>
            <a:endParaRPr lang="tr-TR" sz="2800" dirty="0"/>
          </a:p>
        </p:txBody>
      </p:sp>
      <p:sp>
        <p:nvSpPr>
          <p:cNvPr id="4" name="3 Metin kutusu"/>
          <p:cNvSpPr txBox="1"/>
          <p:nvPr/>
        </p:nvSpPr>
        <p:spPr>
          <a:xfrm>
            <a:off x="714348" y="3286124"/>
            <a:ext cx="471490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Mevcut ihracat rakamları ile Antalya; Hatay’ın ardından  Türkiye’de en çok yaş sebze meyve ihracatı gerçekleştiren iller sıralamasında </a:t>
            </a:r>
            <a:r>
              <a:rPr lang="tr-TR" sz="2800" b="1" dirty="0" smtClean="0">
                <a:solidFill>
                  <a:srgbClr val="C00000"/>
                </a:solidFill>
              </a:rPr>
              <a:t>2’inci</a:t>
            </a:r>
            <a:r>
              <a:rPr lang="tr-TR" sz="2800" dirty="0" smtClean="0"/>
              <a:t> sırada yer almıştır. </a:t>
            </a:r>
          </a:p>
          <a:p>
            <a:endParaRPr lang="tr-TR" dirty="0"/>
          </a:p>
        </p:txBody>
      </p:sp>
      <p:pic>
        <p:nvPicPr>
          <p:cNvPr id="5" name="4 Resim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148" y="3143248"/>
            <a:ext cx="3877852" cy="2428892"/>
          </a:xfrm>
          <a:prstGeom prst="rect">
            <a:avLst/>
          </a:prstGeom>
        </p:spPr>
      </p:pic>
      <p:sp>
        <p:nvSpPr>
          <p:cNvPr id="6" name="5 Dikdörtgen"/>
          <p:cNvSpPr/>
          <p:nvPr/>
        </p:nvSpPr>
        <p:spPr>
          <a:xfrm>
            <a:off x="357158" y="6581001"/>
            <a:ext cx="87868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 smtClean="0"/>
              <a:t>*Akdeniz İhracatçı Birlikleri Genel Sekreterliği Yaş Meyve Ve Sebze Sektörü Türkiye Geneli Değerlendirme Raporu Eylül 2017</a:t>
            </a:r>
            <a:endParaRPr lang="tr-T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FUARLAR İÇİN </a:t>
            </a:r>
            <a:r>
              <a:rPr lang="tr-TR" sz="3600" b="1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ANTALYA</a:t>
            </a:r>
            <a:r>
              <a:rPr lang="tr-TR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tr-TR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Uluslar arası Antalya Havalimanı’na 85 ülke 255 şehirden direk uçuş imkanı </a:t>
            </a:r>
          </a:p>
          <a:p>
            <a:r>
              <a:rPr lang="tr-TR" sz="2400" dirty="0" smtClean="0"/>
              <a:t>2018 yılı sonuna kadar 600 bin yatak kapasitesine sahip konaklama seçeneği</a:t>
            </a:r>
          </a:p>
          <a:p>
            <a:r>
              <a:rPr lang="tr-TR" sz="2400" dirty="0" smtClean="0"/>
              <a:t>Ortadoğu ve Avrasya ticaretinin buluşma noktası</a:t>
            </a:r>
          </a:p>
          <a:p>
            <a:r>
              <a:rPr lang="tr-TR" sz="2400" dirty="0" smtClean="0"/>
              <a:t> Kış döneminde uygun iklim şartları</a:t>
            </a:r>
          </a:p>
          <a:p>
            <a:r>
              <a:rPr lang="tr-TR" sz="2400" dirty="0" smtClean="0"/>
              <a:t>Fuar alanından havalimanı , konaklama bölgeleri,hastane ve alışveriş merkezlerine ulaşım kolaylığı</a:t>
            </a:r>
          </a:p>
        </p:txBody>
      </p:sp>
      <p:pic>
        <p:nvPicPr>
          <p:cNvPr id="4" name="3 Resim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5000636"/>
            <a:ext cx="5286412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-214338"/>
            <a:ext cx="8229600" cy="1143000"/>
          </a:xfrm>
        </p:spPr>
        <p:txBody>
          <a:bodyPr>
            <a:noAutofit/>
          </a:bodyPr>
          <a:lstStyle/>
          <a:p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b="1" dirty="0" smtClean="0">
                <a:solidFill>
                  <a:srgbClr val="C00000"/>
                </a:solidFill>
              </a:rPr>
              <a:t>Yurt Dışı Alım Heyeti </a:t>
            </a:r>
            <a:r>
              <a:rPr lang="tr-TR" sz="3600" b="1" dirty="0" smtClean="0">
                <a:solidFill>
                  <a:srgbClr val="92D050"/>
                </a:solidFill>
              </a:rPr>
              <a:t>Çalışmaları</a:t>
            </a:r>
            <a:endParaRPr lang="tr-TR" sz="3600" b="1" dirty="0">
              <a:solidFill>
                <a:srgbClr val="92D05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1000108"/>
            <a:ext cx="3614734" cy="4268799"/>
          </a:xfrm>
        </p:spPr>
        <p:txBody>
          <a:bodyPr>
            <a:normAutofit fontScale="55000" lnSpcReduction="20000"/>
          </a:bodyPr>
          <a:lstStyle/>
          <a:p>
            <a:endParaRPr lang="tr-TR" b="1" dirty="0" smtClean="0"/>
          </a:p>
          <a:p>
            <a:r>
              <a:rPr lang="tr-TR" sz="3500" b="1" dirty="0" smtClean="0"/>
              <a:t>Almanya </a:t>
            </a:r>
          </a:p>
          <a:p>
            <a:r>
              <a:rPr lang="tr-TR" sz="3500" b="1" dirty="0" smtClean="0"/>
              <a:t>Avusturya</a:t>
            </a:r>
          </a:p>
          <a:p>
            <a:r>
              <a:rPr lang="tr-TR" sz="3500" b="1" dirty="0" smtClean="0"/>
              <a:t>Azerbaycan</a:t>
            </a:r>
          </a:p>
          <a:p>
            <a:r>
              <a:rPr lang="tr-TR" sz="3500" b="1" dirty="0" smtClean="0"/>
              <a:t>Birleşik Arap Emirlikleri</a:t>
            </a:r>
          </a:p>
          <a:p>
            <a:r>
              <a:rPr lang="tr-TR" sz="3500" b="1" dirty="0" smtClean="0"/>
              <a:t>Belçika</a:t>
            </a:r>
          </a:p>
          <a:p>
            <a:r>
              <a:rPr lang="tr-TR" sz="3500" b="1" dirty="0" smtClean="0"/>
              <a:t>Bulgaristan</a:t>
            </a:r>
          </a:p>
          <a:p>
            <a:r>
              <a:rPr lang="tr-TR" sz="3500" b="1" dirty="0" smtClean="0"/>
              <a:t>Çin</a:t>
            </a:r>
          </a:p>
          <a:p>
            <a:r>
              <a:rPr lang="tr-TR" sz="3500" b="1" dirty="0" smtClean="0"/>
              <a:t>Endonezya</a:t>
            </a:r>
          </a:p>
          <a:p>
            <a:r>
              <a:rPr lang="tr-TR" sz="3500" b="1" dirty="0" smtClean="0"/>
              <a:t>Gürcistan</a:t>
            </a:r>
          </a:p>
          <a:p>
            <a:r>
              <a:rPr lang="tr-TR" sz="3500" b="1" dirty="0" smtClean="0"/>
              <a:t>Hindistan</a:t>
            </a:r>
          </a:p>
          <a:p>
            <a:r>
              <a:rPr lang="tr-TR" sz="3500" b="1" dirty="0" smtClean="0"/>
              <a:t>Hollanda</a:t>
            </a:r>
          </a:p>
          <a:p>
            <a:r>
              <a:rPr lang="tr-TR" sz="3500" b="1" dirty="0" smtClean="0"/>
              <a:t>Irak</a:t>
            </a:r>
          </a:p>
          <a:p>
            <a:r>
              <a:rPr lang="tr-TR" sz="3500" b="1" dirty="0" smtClean="0"/>
              <a:t>İngiltere</a:t>
            </a:r>
          </a:p>
          <a:p>
            <a:endParaRPr lang="tr-TR" b="1" dirty="0" smtClean="0"/>
          </a:p>
          <a:p>
            <a:endParaRPr lang="tr-TR" b="1" dirty="0" smtClean="0"/>
          </a:p>
        </p:txBody>
      </p:sp>
      <p:sp>
        <p:nvSpPr>
          <p:cNvPr id="4" name="3 Metin kutusu"/>
          <p:cNvSpPr txBox="1"/>
          <p:nvPr/>
        </p:nvSpPr>
        <p:spPr>
          <a:xfrm>
            <a:off x="5072066" y="1214422"/>
            <a:ext cx="32147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000" b="1" dirty="0" smtClean="0"/>
              <a:t>İsrail</a:t>
            </a:r>
          </a:p>
          <a:p>
            <a:pPr>
              <a:buFont typeface="Arial" pitchFamily="34" charset="0"/>
              <a:buChar char="•"/>
            </a:pPr>
            <a:r>
              <a:rPr lang="tr-TR" sz="2000" b="1" dirty="0" smtClean="0"/>
              <a:t>Katar</a:t>
            </a:r>
          </a:p>
          <a:p>
            <a:pPr>
              <a:buFont typeface="Arial" pitchFamily="34" charset="0"/>
              <a:buChar char="•"/>
            </a:pPr>
            <a:r>
              <a:rPr lang="tr-TR" sz="2000" b="1" dirty="0" smtClean="0"/>
              <a:t>Kazakistan</a:t>
            </a:r>
          </a:p>
          <a:p>
            <a:pPr>
              <a:buFont typeface="Arial" pitchFamily="34" charset="0"/>
              <a:buChar char="•"/>
            </a:pPr>
            <a:r>
              <a:rPr lang="tr-TR" sz="2000" b="1" dirty="0" smtClean="0"/>
              <a:t>Malezya</a:t>
            </a:r>
          </a:p>
          <a:p>
            <a:pPr>
              <a:buFont typeface="Arial" pitchFamily="34" charset="0"/>
              <a:buChar char="•"/>
            </a:pPr>
            <a:r>
              <a:rPr lang="tr-TR" sz="2000" b="1" dirty="0" smtClean="0"/>
              <a:t>Moldova</a:t>
            </a:r>
          </a:p>
          <a:p>
            <a:pPr>
              <a:buFont typeface="Arial" pitchFamily="34" charset="0"/>
              <a:buChar char="•"/>
            </a:pPr>
            <a:r>
              <a:rPr lang="tr-TR" sz="2000" b="1" dirty="0" smtClean="0"/>
              <a:t>Özbekistan</a:t>
            </a:r>
          </a:p>
          <a:p>
            <a:pPr>
              <a:buFont typeface="Arial" pitchFamily="34" charset="0"/>
              <a:buChar char="•"/>
            </a:pPr>
            <a:r>
              <a:rPr lang="tr-TR" sz="2000" b="1" dirty="0" smtClean="0"/>
              <a:t>Polonya</a:t>
            </a:r>
          </a:p>
          <a:p>
            <a:pPr>
              <a:buFont typeface="Arial" pitchFamily="34" charset="0"/>
              <a:buChar char="•"/>
            </a:pPr>
            <a:r>
              <a:rPr lang="tr-TR" sz="2000" b="1" dirty="0" smtClean="0"/>
              <a:t>Romanya</a:t>
            </a:r>
          </a:p>
          <a:p>
            <a:pPr>
              <a:buFont typeface="Arial" pitchFamily="34" charset="0"/>
              <a:buChar char="•"/>
            </a:pPr>
            <a:r>
              <a:rPr lang="tr-TR" sz="2000" b="1" dirty="0" smtClean="0"/>
              <a:t>Rusya</a:t>
            </a:r>
          </a:p>
          <a:p>
            <a:pPr>
              <a:buFont typeface="Arial" pitchFamily="34" charset="0"/>
              <a:buChar char="•"/>
            </a:pPr>
            <a:r>
              <a:rPr lang="tr-TR" sz="2000" b="1" dirty="0" smtClean="0"/>
              <a:t>Sırbistan</a:t>
            </a:r>
          </a:p>
          <a:p>
            <a:pPr>
              <a:buFont typeface="Arial" pitchFamily="34" charset="0"/>
              <a:buChar char="•"/>
            </a:pPr>
            <a:r>
              <a:rPr lang="tr-TR" sz="2000" b="1" dirty="0" smtClean="0"/>
              <a:t>Suudi Arabistan</a:t>
            </a:r>
          </a:p>
          <a:p>
            <a:pPr>
              <a:buFont typeface="Arial" pitchFamily="34" charset="0"/>
              <a:buChar char="•"/>
            </a:pPr>
            <a:r>
              <a:rPr lang="tr-TR" sz="2000" b="1" dirty="0" smtClean="0"/>
              <a:t>Suriye </a:t>
            </a:r>
          </a:p>
          <a:p>
            <a:pPr>
              <a:buFont typeface="Arial" pitchFamily="34" charset="0"/>
              <a:buChar char="•"/>
            </a:pPr>
            <a:r>
              <a:rPr lang="tr-TR" sz="2000" b="1" dirty="0" smtClean="0"/>
              <a:t>Ukrayna</a:t>
            </a:r>
          </a:p>
          <a:p>
            <a:pPr>
              <a:buFont typeface="Arial" pitchFamily="34" charset="0"/>
              <a:buChar char="•"/>
            </a:pPr>
            <a:endParaRPr lang="tr-TR" sz="2000" b="1" dirty="0"/>
          </a:p>
        </p:txBody>
      </p:sp>
      <p:sp>
        <p:nvSpPr>
          <p:cNvPr id="5" name="4 Metin kutusu"/>
          <p:cNvSpPr txBox="1"/>
          <p:nvPr/>
        </p:nvSpPr>
        <p:spPr>
          <a:xfrm>
            <a:off x="928662" y="5429264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/>
              <a:t>InterFresh</a:t>
            </a:r>
            <a:r>
              <a:rPr lang="tr-TR" sz="2000" dirty="0" smtClean="0"/>
              <a:t> kapsamında yurt dışında belirlenen hedef ülkelerden, profesyonel alım heyeti çalışmaları yürütülmektedir. 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Katılımcı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92D050"/>
                </a:solidFill>
              </a:rPr>
              <a:t>Profili</a:t>
            </a:r>
            <a:r>
              <a:rPr lang="tr-TR" dirty="0" smtClean="0"/>
              <a:t> 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857916"/>
          </a:xfrm>
        </p:spPr>
        <p:txBody>
          <a:bodyPr>
            <a:normAutofit/>
          </a:bodyPr>
          <a:lstStyle/>
          <a:p>
            <a:pPr lvl="0"/>
            <a:r>
              <a:rPr lang="tr-TR" sz="2800" dirty="0" smtClean="0"/>
              <a:t>Taze Meyve – Sebze Üreticileri</a:t>
            </a:r>
          </a:p>
          <a:p>
            <a:pPr lvl="0"/>
            <a:r>
              <a:rPr lang="tr-TR" sz="2800" dirty="0" smtClean="0"/>
              <a:t>Lojistik ve Depolama Firmaları</a:t>
            </a:r>
          </a:p>
          <a:p>
            <a:pPr lvl="0"/>
            <a:r>
              <a:rPr lang="tr-TR" sz="2800" dirty="0" smtClean="0"/>
              <a:t>Gıda </a:t>
            </a:r>
            <a:r>
              <a:rPr lang="tr-TR" sz="2800" dirty="0" err="1" smtClean="0"/>
              <a:t>Güvenligi</a:t>
            </a:r>
            <a:r>
              <a:rPr lang="tr-TR" sz="2800" dirty="0" smtClean="0"/>
              <a:t> Firmaları</a:t>
            </a:r>
          </a:p>
          <a:p>
            <a:pPr lvl="0"/>
            <a:r>
              <a:rPr lang="tr-TR" sz="2800" dirty="0" smtClean="0"/>
              <a:t>Bitki Besleyicileri, Üreticileri ve Tedarikçileri,</a:t>
            </a:r>
          </a:p>
          <a:p>
            <a:pPr lvl="0"/>
            <a:r>
              <a:rPr lang="tr-TR" sz="2800" dirty="0" smtClean="0"/>
              <a:t>Tarımsal Tohum Üreticileri ve Tedarikçileri</a:t>
            </a:r>
          </a:p>
          <a:p>
            <a:pPr lvl="0"/>
            <a:r>
              <a:rPr lang="tr-TR" sz="2800" dirty="0" smtClean="0"/>
              <a:t>Meyve – Sebze İşleme Teknolojileri</a:t>
            </a:r>
          </a:p>
          <a:p>
            <a:pPr lvl="0"/>
            <a:r>
              <a:rPr lang="tr-TR" sz="2800" dirty="0" smtClean="0"/>
              <a:t>Sertifikasyon Firmaları</a:t>
            </a:r>
          </a:p>
          <a:p>
            <a:pPr lvl="0"/>
            <a:r>
              <a:rPr lang="tr-TR" sz="2800" dirty="0" smtClean="0"/>
              <a:t>Kalite Kontrol ve Laboratuar Hizmetleri Firmaları</a:t>
            </a:r>
            <a:endParaRPr lang="tr-T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Ziyaretçi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92D050"/>
                </a:solidFill>
              </a:rPr>
              <a:t>Profili </a:t>
            </a:r>
            <a:endParaRPr lang="tr-TR" b="1" dirty="0">
              <a:solidFill>
                <a:srgbClr val="92D05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800" dirty="0" smtClean="0"/>
              <a:t>İthalatçılar – İhracatçılar</a:t>
            </a:r>
          </a:p>
          <a:p>
            <a:r>
              <a:rPr lang="tr-TR" sz="2800" dirty="0" smtClean="0"/>
              <a:t>Zincir Market, Mağazalar</a:t>
            </a:r>
          </a:p>
          <a:p>
            <a:r>
              <a:rPr lang="tr-TR" sz="2800" dirty="0" smtClean="0"/>
              <a:t>Süpermarket Tedarikçileri</a:t>
            </a:r>
            <a:endParaRPr lang="tr-TR" sz="2800" dirty="0"/>
          </a:p>
          <a:p>
            <a:r>
              <a:rPr lang="tr-TR" sz="2800" dirty="0"/>
              <a:t>Sebze ve Meyve Üreticileri</a:t>
            </a:r>
          </a:p>
          <a:p>
            <a:r>
              <a:rPr lang="tr-TR" sz="2800" dirty="0"/>
              <a:t>Perakendeciler ve Toptancılar</a:t>
            </a:r>
          </a:p>
          <a:p>
            <a:r>
              <a:rPr lang="tr-TR" sz="2800" dirty="0"/>
              <a:t>Ambalajcılar</a:t>
            </a:r>
          </a:p>
          <a:p>
            <a:r>
              <a:rPr lang="da-DK" sz="2800" dirty="0"/>
              <a:t>Ulusal ve Yerel Market Zincir Temsilcileri</a:t>
            </a:r>
          </a:p>
          <a:p>
            <a:r>
              <a:rPr lang="tr-TR" sz="2800" dirty="0" smtClean="0"/>
              <a:t>İthalatçı </a:t>
            </a:r>
            <a:r>
              <a:rPr lang="tr-TR" sz="2800" dirty="0"/>
              <a:t>Firmaların Bölgesel </a:t>
            </a:r>
            <a:r>
              <a:rPr lang="tr-TR" sz="2800" dirty="0" smtClean="0"/>
              <a:t>Dağıtım </a:t>
            </a:r>
            <a:r>
              <a:rPr lang="tr-TR" sz="2800" dirty="0"/>
              <a:t>Birimleri</a:t>
            </a:r>
          </a:p>
          <a:p>
            <a:r>
              <a:rPr lang="tr-TR" sz="2800" dirty="0"/>
              <a:t>Meyve – Sebze Hali Komisyoncuları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3071810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Teşekkürler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itle 1"/>
          <p:cNvSpPr>
            <a:spLocks noGrp="1"/>
          </p:cNvSpPr>
          <p:nvPr>
            <p:ph type="title" idx="4294967295"/>
          </p:nvPr>
        </p:nvSpPr>
        <p:spPr>
          <a:xfrm>
            <a:off x="214282" y="0"/>
            <a:ext cx="8715436" cy="858837"/>
          </a:xfrm>
        </p:spPr>
        <p:txBody>
          <a:bodyPr/>
          <a:lstStyle/>
          <a:p>
            <a:r>
              <a:rPr lang="tr-TR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Uluslararası Fuarların Ülke ve Şehir Ekonomisine Katkısı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057275" y="1500174"/>
            <a:ext cx="8086725" cy="3953194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sz="2500" kern="800" dirty="0"/>
          </a:p>
          <a:p>
            <a:pPr marL="274638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sz="1800" b="1" kern="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Fuar </a:t>
            </a:r>
            <a:r>
              <a:rPr lang="tr-TR" sz="1800" b="1" kern="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döneminde harcanan </a:t>
            </a:r>
          </a:p>
          <a:p>
            <a:pPr marL="274638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sz="1800" kern="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Her </a:t>
            </a:r>
            <a:r>
              <a:rPr lang="tr-TR" sz="3500" b="1" kern="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100 €</a:t>
            </a:r>
            <a:r>
              <a:rPr lang="tr-TR" sz="1800" b="1" kern="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’</a:t>
            </a:r>
            <a:r>
              <a:rPr lang="tr-TR" sz="1800" b="1" kern="800" dirty="0" err="1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nun</a:t>
            </a:r>
            <a:endParaRPr lang="tr-TR" sz="1800" b="1" kern="800" dirty="0" smtClean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  <a:p>
            <a:pPr marL="274638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sz="19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sz="2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85€</a:t>
            </a:r>
            <a:r>
              <a:rPr lang="tr-TR" sz="1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’su</a:t>
            </a:r>
            <a:r>
              <a:rPr lang="tr-TR" sz="2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        15 €</a:t>
            </a:r>
            <a:r>
              <a:rPr lang="tr-TR" sz="1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’su </a:t>
            </a:r>
            <a:r>
              <a:rPr lang="tr-TR" sz="2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tr-TR" sz="2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</a:br>
            <a:r>
              <a:rPr lang="tr-TR" sz="2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        </a:t>
            </a:r>
            <a:r>
              <a:rPr lang="tr-TR" sz="1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Kente	     Fuar Merkezine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Gerade Verbindung 8"/>
          <p:cNvCxnSpPr/>
          <p:nvPr/>
        </p:nvCxnSpPr>
        <p:spPr>
          <a:xfrm>
            <a:off x="241300" y="6235700"/>
            <a:ext cx="84613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1214414" y="5072074"/>
            <a:ext cx="8229600" cy="858420"/>
          </a:xfrm>
          <a:prstGeom prst="rect">
            <a:avLst/>
          </a:prstGeom>
        </p:spPr>
        <p:txBody>
          <a:bodyPr anchor="b"/>
          <a:lstStyle/>
          <a:p>
            <a:pPr lvl="1" algn="ctr" eaLnBrk="1" fontAlgn="auto" hangingPunct="1">
              <a:spcAft>
                <a:spcPts val="0"/>
              </a:spcAft>
              <a:defRPr/>
            </a:pPr>
            <a:r>
              <a:rPr lang="tr-TR" sz="2400" b="1" dirty="0" smtClean="0">
                <a:solidFill>
                  <a:srgbClr val="CC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Arial" panose="020B0604020202020204" pitchFamily="34" charset="0"/>
              </a:rPr>
              <a:t>       </a:t>
            </a:r>
            <a:r>
              <a:rPr lang="tr-TR" sz="2400" b="1" kern="800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Fuarcılık hem turizm, hem endüstridir...</a:t>
            </a:r>
          </a:p>
        </p:txBody>
      </p:sp>
      <p:pic>
        <p:nvPicPr>
          <p:cNvPr id="1030" name="Picture 6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742" y="1267768"/>
            <a:ext cx="4454268" cy="1790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urist alışverişini jpg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4" y="3219387"/>
            <a:ext cx="2475265" cy="1638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avaalanında turistler ile ilgili görsel sonuc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59" y="4846231"/>
            <a:ext cx="2429280" cy="1502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4"/>
          <p:cNvCxnSpPr/>
          <p:nvPr/>
        </p:nvCxnSpPr>
        <p:spPr>
          <a:xfrm flipH="1">
            <a:off x="4426563" y="3953609"/>
            <a:ext cx="647700" cy="501650"/>
          </a:xfrm>
          <a:prstGeom prst="straightConnector1">
            <a:avLst/>
          </a:prstGeom>
          <a:ln w="254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1"/>
          <p:cNvCxnSpPr/>
          <p:nvPr/>
        </p:nvCxnSpPr>
        <p:spPr>
          <a:xfrm>
            <a:off x="5074263" y="3953609"/>
            <a:ext cx="648000" cy="501650"/>
          </a:xfrm>
          <a:prstGeom prst="straightConnector1">
            <a:avLst/>
          </a:prstGeom>
          <a:ln w="254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9645E753-F65C-4396-B8F9-443A56652A7D}" type="slidenum">
              <a:rPr lang="tr-TR" altLang="en-US">
                <a:solidFill>
                  <a:srgbClr val="595959"/>
                </a:solidFill>
                <a:latin typeface="Century Gothic" pitchFamily="34" charset="0"/>
              </a:rPr>
              <a:pPr/>
              <a:t>3</a:t>
            </a:fld>
            <a:endParaRPr lang="tr-TR" altLang="en-US" dirty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308993"/>
            <a:ext cx="9124404" cy="61798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2000" b="1" dirty="0">
                <a:solidFill>
                  <a:srgbClr val="C00000"/>
                </a:solidFill>
                <a:latin typeface="Calibri" pitchFamily="34" charset="0"/>
                <a:cs typeface="Arial" panose="020B0604020202020204" pitchFamily="34" charset="0"/>
              </a:rPr>
              <a:t/>
            </a:r>
            <a:br>
              <a:rPr lang="tr-TR" sz="2000" b="1" dirty="0">
                <a:solidFill>
                  <a:srgbClr val="C00000"/>
                </a:solidFill>
                <a:latin typeface="Calibri" pitchFamily="34" charset="0"/>
                <a:cs typeface="Arial" panose="020B0604020202020204" pitchFamily="34" charset="0"/>
              </a:rPr>
            </a:br>
            <a:r>
              <a:rPr lang="tr-TR" sz="2000" b="1" dirty="0">
                <a:solidFill>
                  <a:srgbClr val="C00000"/>
                </a:solidFill>
                <a:latin typeface="Calibri" pitchFamily="34" charset="0"/>
                <a:cs typeface="Arial" panose="020B0604020202020204" pitchFamily="34" charset="0"/>
              </a:rPr>
              <a:t/>
            </a:r>
            <a:br>
              <a:rPr lang="tr-TR" sz="2000" b="1" dirty="0">
                <a:solidFill>
                  <a:srgbClr val="C00000"/>
                </a:solidFill>
                <a:latin typeface="Calibri" pitchFamily="34" charset="0"/>
                <a:cs typeface="Arial" panose="020B0604020202020204" pitchFamily="34" charset="0"/>
              </a:rPr>
            </a:br>
            <a:r>
              <a:rPr lang="tr-TR" sz="2000" b="1" dirty="0">
                <a:solidFill>
                  <a:srgbClr val="C00000"/>
                </a:solidFill>
                <a:latin typeface="Calibri" pitchFamily="34" charset="0"/>
                <a:cs typeface="Arial" panose="020B0604020202020204" pitchFamily="34" charset="0"/>
              </a:rPr>
              <a:t/>
            </a:r>
            <a:br>
              <a:rPr lang="tr-TR" sz="2000" b="1" dirty="0">
                <a:solidFill>
                  <a:srgbClr val="C00000"/>
                </a:solidFill>
                <a:latin typeface="Calibri" pitchFamily="34" charset="0"/>
                <a:cs typeface="Arial" panose="020B0604020202020204" pitchFamily="34" charset="0"/>
              </a:rPr>
            </a:br>
            <a:r>
              <a:rPr lang="tr-TR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ULUSLAR ARASI SEKTÖREL FUARLARIN KENT EKONOMİSİNE  KATKISI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19113" y="808831"/>
            <a:ext cx="8229600" cy="492918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tr-TR" altLang="en-US" sz="2400" b="1" u="sng" dirty="0">
                <a:solidFill>
                  <a:srgbClr val="002060"/>
                </a:solidFill>
                <a:latin typeface="Calibri" pitchFamily="34" charset="0"/>
                <a:ea typeface="+mj-ea"/>
                <a:cs typeface="Calibri" pitchFamily="34" charset="0"/>
              </a:rPr>
              <a:t>Fuarların Çarpan Çoğaltan Etkisi 8 !</a:t>
            </a:r>
          </a:p>
          <a:p>
            <a:pPr marL="0" indent="0" algn="ctr">
              <a:buFont typeface="Arial" charset="0"/>
              <a:buNone/>
            </a:pPr>
            <a:r>
              <a:rPr lang="tr-TR" altLang="en-US" sz="18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Örnek : 500 Katılımcılı, 4 Günlük  - 40.000 m2’lik Bir Fuar İçin</a:t>
            </a:r>
            <a:endParaRPr lang="tr-TR" altLang="en-US" sz="1800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072063"/>
            <a:ext cx="9144000" cy="1785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alt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Şehre gelen ortalama 11.500 kişi</a:t>
            </a:r>
            <a:r>
              <a:rPr lang="en-US" alt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solidFill>
                  <a:srgbClr val="FFFFFF"/>
                </a:solidFill>
                <a:latin typeface="Arial" charset="0"/>
                <a:cs typeface="Arial" charset="0"/>
              </a:rPr>
              <a:t>olarak</a:t>
            </a:r>
            <a:r>
              <a:rPr lang="en-US" alt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solidFill>
                  <a:srgbClr val="FFFFFF"/>
                </a:solidFill>
                <a:latin typeface="Arial" charset="0"/>
                <a:cs typeface="Arial" charset="0"/>
              </a:rPr>
              <a:t>hesaplandığında</a:t>
            </a:r>
            <a:r>
              <a:rPr lang="en-US" alt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defRPr/>
            </a:pPr>
            <a:r>
              <a:rPr lang="tr-TR" alt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6.000.000 €</a:t>
            </a:r>
            <a:r>
              <a:rPr lang="en-US" alt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 X</a:t>
            </a:r>
            <a:r>
              <a:rPr lang="tr-TR" alt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2 Hafta X</a:t>
            </a:r>
            <a:r>
              <a:rPr lang="en-US" alt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 9 </a:t>
            </a:r>
            <a:r>
              <a:rPr lang="tr-TR" alt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Ay</a:t>
            </a:r>
            <a:r>
              <a:rPr lang="en-US" alt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 = </a:t>
            </a:r>
            <a:r>
              <a:rPr lang="tr-TR" alt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108.000.000 Euro</a:t>
            </a:r>
          </a:p>
          <a:p>
            <a:pPr algn="ctr" eaLnBrk="1" hangingPunct="1">
              <a:defRPr/>
            </a:pPr>
            <a:r>
              <a:rPr lang="tr-TR" altLang="en-US" b="1" dirty="0">
                <a:solidFill>
                  <a:srgbClr val="FFFF00"/>
                </a:solidFill>
                <a:latin typeface="Arial" charset="0"/>
                <a:cs typeface="Arial" charset="0"/>
              </a:rPr>
              <a:t>10.000 Yabancı Ziyaretçi </a:t>
            </a:r>
            <a:r>
              <a:rPr lang="tr-TR" alt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tr-TR" alt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x 18 Fuar x 500 Euro </a:t>
            </a:r>
            <a:r>
              <a:rPr lang="tr-TR" altLang="en-US" dirty="0" err="1">
                <a:solidFill>
                  <a:srgbClr val="FFFFFF"/>
                </a:solidFill>
                <a:latin typeface="Arial" charset="0"/>
                <a:cs typeface="Arial" charset="0"/>
              </a:rPr>
              <a:t>Ucak</a:t>
            </a:r>
            <a:r>
              <a:rPr lang="tr-TR" alt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 Bileti = 90.000.000 Euro </a:t>
            </a:r>
          </a:p>
          <a:p>
            <a:pPr algn="ctr" eaLnBrk="1" hangingPunct="1">
              <a:defRPr/>
            </a:pPr>
            <a:r>
              <a:rPr lang="tr-TR" altLang="en-US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Yaklaşık </a:t>
            </a:r>
            <a:r>
              <a:rPr lang="tr-TR" altLang="en-US" sz="2000" b="1" dirty="0">
                <a:solidFill>
                  <a:srgbClr val="FFFF00"/>
                </a:solidFill>
                <a:latin typeface="Arial" charset="0"/>
                <a:cs typeface="Arial" charset="0"/>
              </a:rPr>
              <a:t>200.000.000 Euro  </a:t>
            </a:r>
            <a:r>
              <a:rPr lang="tr-TR" altLang="en-US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olmaktadı</a:t>
            </a:r>
            <a:r>
              <a:rPr lang="tr-TR" altLang="en-US" sz="2000" dirty="0">
                <a:solidFill>
                  <a:schemeClr val="bg1"/>
                </a:solidFill>
                <a:latin typeface="Arial" charset="0"/>
                <a:cs typeface="Arial" charset="0"/>
              </a:rPr>
              <a:t>r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643062" y="2944813"/>
            <a:ext cx="1068289" cy="41592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856188" y="2957512"/>
            <a:ext cx="1119188" cy="42061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519113" y="6286500"/>
            <a:ext cx="8229600" cy="517525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tr-TR" sz="2400" b="1" dirty="0">
              <a:solidFill>
                <a:srgbClr val="C0000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375" name="Slide Number Placeholder 3"/>
          <p:cNvSpPr txBox="1">
            <a:spLocks/>
          </p:cNvSpPr>
          <p:nvPr/>
        </p:nvSpPr>
        <p:spPr bwMode="auto">
          <a:xfrm>
            <a:off x="8543925" y="6356350"/>
            <a:ext cx="5619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432" rIns="45720" anchor="ctr"/>
          <a:lstStyle/>
          <a:p>
            <a:pPr eaLnBrk="1" hangingPunct="1"/>
            <a:fld id="{534D71A9-2571-4F4F-9BB8-CA375729C16B}" type="slidenum">
              <a:rPr lang="tr-TR" altLang="en-US" sz="1200">
                <a:solidFill>
                  <a:srgbClr val="595959"/>
                </a:solidFill>
                <a:latin typeface="Century Gothic" pitchFamily="34" charset="0"/>
              </a:rPr>
              <a:pPr eaLnBrk="1" hangingPunct="1"/>
              <a:t>3</a:t>
            </a:fld>
            <a:endParaRPr lang="tr-TR" altLang="en-US" sz="120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22" name="Rectangle 6"/>
          <p:cNvSpPr/>
          <p:nvPr/>
        </p:nvSpPr>
        <p:spPr>
          <a:xfrm>
            <a:off x="0" y="5018088"/>
            <a:ext cx="9144000" cy="178593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altLang="en-US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Şehre gelen ortalama 11.500 kişi</a:t>
            </a:r>
            <a:r>
              <a:rPr lang="en-US" altLang="en-US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olarak</a:t>
            </a:r>
            <a:r>
              <a:rPr lang="en-US" altLang="en-US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hesaplandığında</a:t>
            </a:r>
            <a:r>
              <a:rPr lang="en-US" altLang="en-US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 </a:t>
            </a:r>
          </a:p>
          <a:p>
            <a:pPr algn="ctr" eaLnBrk="1" hangingPunct="1">
              <a:defRPr/>
            </a:pPr>
            <a:r>
              <a:rPr lang="tr-TR" altLang="en-US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6.000.000 €</a:t>
            </a:r>
            <a:r>
              <a:rPr lang="en-US" altLang="en-US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 X</a:t>
            </a:r>
            <a:r>
              <a:rPr lang="tr-TR" altLang="en-US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2 Hafta X</a:t>
            </a:r>
            <a:r>
              <a:rPr lang="en-US" altLang="en-US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 9 </a:t>
            </a:r>
            <a:r>
              <a:rPr lang="tr-TR" altLang="en-US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Ay</a:t>
            </a:r>
            <a:r>
              <a:rPr lang="en-US" altLang="en-US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 = </a:t>
            </a:r>
            <a:r>
              <a:rPr lang="tr-TR" altLang="en-US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108.000.000 Euro</a:t>
            </a:r>
          </a:p>
          <a:p>
            <a:pPr algn="ctr" eaLnBrk="1" hangingPunct="1">
              <a:defRPr/>
            </a:pPr>
            <a:r>
              <a:rPr lang="tr-TR" altLang="en-US" b="1" dirty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10.000 Yabancı Ziyaretçi </a:t>
            </a:r>
            <a:r>
              <a:rPr lang="tr-TR" altLang="en-US" b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tr-TR" altLang="en-US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x 18 Fuar x 500 Euro </a:t>
            </a:r>
            <a:r>
              <a:rPr lang="tr-TR" altLang="en-US" b="1" dirty="0" err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Ucak</a:t>
            </a:r>
            <a:r>
              <a:rPr lang="tr-TR" altLang="en-US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 Bileti = 90.000.000 Euro </a:t>
            </a:r>
          </a:p>
          <a:p>
            <a:pPr algn="ctr" eaLnBrk="1" hangingPunct="1">
              <a:defRPr/>
            </a:pPr>
            <a:r>
              <a:rPr lang="tr-TR" altLang="en-US" sz="2000" b="1" dirty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Yaklaşık 200.000.000 Euro  </a:t>
            </a:r>
            <a:r>
              <a:rPr lang="tr-TR" altLang="en-US" sz="20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sezon boyumca katkısı 1.6 Milyar </a:t>
            </a:r>
            <a:r>
              <a:rPr lang="tr-TR" altLang="en-US" sz="20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Eurodur</a:t>
            </a:r>
            <a:endParaRPr lang="tr-TR" altLang="en-US" sz="2000" b="1" dirty="0">
              <a:solidFill>
                <a:srgbClr val="FFFF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4" name="Yuvarlatılmış Dikdörtgen 23"/>
          <p:cNvSpPr/>
          <p:nvPr/>
        </p:nvSpPr>
        <p:spPr>
          <a:xfrm>
            <a:off x="1561604" y="3408213"/>
            <a:ext cx="2606675" cy="1511300"/>
          </a:xfrm>
          <a:prstGeom prst="roundRect">
            <a:avLst/>
          </a:prstGeom>
          <a:solidFill>
            <a:schemeClr val="bg2"/>
          </a:solidFill>
          <a:ln w="7620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002060"/>
                </a:solidFill>
                <a:latin typeface="Calibri" pitchFamily="34" charset="0"/>
                <a:cs typeface="Arial" panose="020B0604020202020204" pitchFamily="34" charset="0"/>
              </a:rPr>
              <a:t>Her bir katılımcı kişi günlük 200 € harcarsa, 5 gün sonunda </a:t>
            </a:r>
            <a:r>
              <a:rPr lang="tr-TR" b="1" dirty="0">
                <a:solidFill>
                  <a:srgbClr val="C00000"/>
                </a:solidFill>
                <a:latin typeface="Calibri" pitchFamily="34" charset="0"/>
                <a:cs typeface="Arial" panose="020B0604020202020204" pitchFamily="34" charset="0"/>
              </a:rPr>
              <a:t>1.500.000 €</a:t>
            </a:r>
          </a:p>
        </p:txBody>
      </p:sp>
      <p:cxnSp>
        <p:nvCxnSpPr>
          <p:cNvPr id="35" name="Straight Arrow Connector 24"/>
          <p:cNvCxnSpPr/>
          <p:nvPr/>
        </p:nvCxnSpPr>
        <p:spPr>
          <a:xfrm flipH="1">
            <a:off x="2864940" y="4944263"/>
            <a:ext cx="2" cy="2556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Yuvarlatılmış Dikdörtgen 18"/>
          <p:cNvSpPr/>
          <p:nvPr/>
        </p:nvSpPr>
        <p:spPr>
          <a:xfrm>
            <a:off x="625500" y="1661047"/>
            <a:ext cx="2789237" cy="1325562"/>
          </a:xfrm>
          <a:prstGeom prst="roundRect">
            <a:avLst/>
          </a:prstGeom>
          <a:solidFill>
            <a:schemeClr val="bg2"/>
          </a:solidFill>
          <a:ln w="7620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altLang="en-US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Firma Başına  3 kişiden 1500 kişi katılımcı firma personeli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856188" y="4918773"/>
            <a:ext cx="1" cy="28109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Yuvarlatılmış Dikdörtgen 25"/>
          <p:cNvSpPr/>
          <p:nvPr/>
        </p:nvSpPr>
        <p:spPr>
          <a:xfrm>
            <a:off x="5162004" y="1661047"/>
            <a:ext cx="2878138" cy="1368425"/>
          </a:xfrm>
          <a:prstGeom prst="roundRect">
            <a:avLst/>
          </a:prstGeom>
          <a:solidFill>
            <a:schemeClr val="bg2"/>
          </a:solidFill>
          <a:ln w="7620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002060"/>
                </a:solidFill>
                <a:latin typeface="Calibri" pitchFamily="34" charset="0"/>
                <a:cs typeface="Arial" panose="020B0604020202020204" pitchFamily="34" charset="0"/>
              </a:rPr>
              <a:t>30.000 Yerli  </a:t>
            </a:r>
            <a:r>
              <a:rPr lang="tr-TR" b="1" dirty="0" smtClean="0">
                <a:solidFill>
                  <a:srgbClr val="002060"/>
                </a:solidFill>
                <a:latin typeface="Calibri" pitchFamily="34" charset="0"/>
                <a:cs typeface="Arial" panose="020B0604020202020204" pitchFamily="34" charset="0"/>
              </a:rPr>
              <a:t>;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smtClean="0">
                <a:solidFill>
                  <a:srgbClr val="002060"/>
                </a:solidFill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tr-TR" b="1" dirty="0">
                <a:solidFill>
                  <a:srgbClr val="002060"/>
                </a:solidFill>
                <a:latin typeface="Calibri" pitchFamily="34" charset="0"/>
                <a:cs typeface="Arial" panose="020B0604020202020204" pitchFamily="34" charset="0"/>
              </a:rPr>
              <a:t>10.000 Yabancı Ziyaretçi</a:t>
            </a:r>
          </a:p>
        </p:txBody>
      </p:sp>
      <p:sp>
        <p:nvSpPr>
          <p:cNvPr id="27" name="Yuvarlatılmış Dikdörtgen 26"/>
          <p:cNvSpPr/>
          <p:nvPr/>
        </p:nvSpPr>
        <p:spPr>
          <a:xfrm>
            <a:off x="4585940" y="3406626"/>
            <a:ext cx="2606675" cy="1512887"/>
          </a:xfrm>
          <a:prstGeom prst="roundRect">
            <a:avLst/>
          </a:prstGeom>
          <a:solidFill>
            <a:schemeClr val="bg2"/>
          </a:solidFill>
          <a:ln w="76200">
            <a:solidFill>
              <a:srgbClr val="00206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002060"/>
                </a:solidFill>
                <a:latin typeface="Calibri" pitchFamily="34" charset="0"/>
                <a:cs typeface="Arial" panose="020B0604020202020204" pitchFamily="34" charset="0"/>
              </a:rPr>
              <a:t>Her bir yabancı ziyaretçi günlük 150 € harcarsa 3 gün </a:t>
            </a:r>
            <a:r>
              <a:rPr lang="tr-TR" b="1" dirty="0" smtClean="0">
                <a:solidFill>
                  <a:srgbClr val="002060"/>
                </a:solidFill>
                <a:latin typeface="Calibri" pitchFamily="34" charset="0"/>
                <a:cs typeface="Arial" panose="020B0604020202020204" pitchFamily="34" charset="0"/>
              </a:rPr>
              <a:t>sonunda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smtClean="0">
                <a:solidFill>
                  <a:srgbClr val="002060"/>
                </a:solidFill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tr-TR" b="1" dirty="0">
                <a:solidFill>
                  <a:srgbClr val="C00000"/>
                </a:solidFill>
                <a:latin typeface="Calibri" pitchFamily="34" charset="0"/>
                <a:cs typeface="Arial" panose="020B0604020202020204" pitchFamily="34" charset="0"/>
              </a:rPr>
              <a:t>4.500.000 €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Antalya</a:t>
            </a:r>
            <a:r>
              <a:rPr lang="tr-TR" b="1" dirty="0" smtClean="0">
                <a:solidFill>
                  <a:srgbClr val="92D050"/>
                </a:solidFill>
              </a:rPr>
              <a:t> </a:t>
            </a:r>
            <a:r>
              <a:rPr lang="tr-TR" b="1" dirty="0" err="1" smtClean="0">
                <a:solidFill>
                  <a:srgbClr val="92D050"/>
                </a:solidFill>
              </a:rPr>
              <a:t>Expo</a:t>
            </a:r>
            <a:r>
              <a:rPr lang="tr-TR" b="1" dirty="0" smtClean="0">
                <a:solidFill>
                  <a:srgbClr val="92D050"/>
                </a:solidFill>
              </a:rPr>
              <a:t> </a:t>
            </a:r>
            <a:r>
              <a:rPr lang="tr-TR" b="1" dirty="0" err="1" smtClean="0">
                <a:solidFill>
                  <a:srgbClr val="92D050"/>
                </a:solidFill>
              </a:rPr>
              <a:t>Center</a:t>
            </a:r>
            <a:endParaRPr lang="tr-TR" b="1" dirty="0">
              <a:solidFill>
                <a:srgbClr val="92D05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ANFAŞ;</a:t>
            </a:r>
            <a:r>
              <a:rPr lang="tr-TR" b="1" dirty="0" smtClean="0">
                <a:solidFill>
                  <a:srgbClr val="C00000"/>
                </a:solidFill>
              </a:rPr>
              <a:t> 40.000 </a:t>
            </a:r>
            <a:r>
              <a:rPr lang="tr-TR" b="1" dirty="0">
                <a:solidFill>
                  <a:srgbClr val="C00000"/>
                </a:solidFill>
              </a:rPr>
              <a:t>m²  </a:t>
            </a:r>
            <a:r>
              <a:rPr lang="tr-TR" dirty="0"/>
              <a:t>kapalı </a:t>
            </a:r>
            <a:r>
              <a:rPr lang="tr-TR" b="1" dirty="0">
                <a:solidFill>
                  <a:srgbClr val="C00000"/>
                </a:solidFill>
              </a:rPr>
              <a:t>20.000 m² </a:t>
            </a:r>
            <a:r>
              <a:rPr lang="tr-TR" dirty="0"/>
              <a:t>açık olmak üzere toplam </a:t>
            </a:r>
            <a:r>
              <a:rPr lang="tr-TR" b="1" dirty="0">
                <a:solidFill>
                  <a:srgbClr val="C00000"/>
                </a:solidFill>
              </a:rPr>
              <a:t>60.000 </a:t>
            </a:r>
            <a:r>
              <a:rPr lang="tr-TR" b="1" dirty="0" smtClean="0">
                <a:solidFill>
                  <a:srgbClr val="C00000"/>
                </a:solidFill>
              </a:rPr>
              <a:t>m²</a:t>
            </a:r>
            <a:r>
              <a:rPr lang="tr-TR" dirty="0" smtClean="0"/>
              <a:t>’</a:t>
            </a:r>
            <a:r>
              <a:rPr lang="tr-TR" dirty="0" err="1" smtClean="0"/>
              <a:t>lik</a:t>
            </a:r>
            <a:r>
              <a:rPr lang="tr-TR" dirty="0" smtClean="0"/>
              <a:t> yenilenen </a:t>
            </a:r>
            <a:r>
              <a:rPr lang="tr-TR" dirty="0"/>
              <a:t>fuar alanı ve 15 toplantı salonuyla </a:t>
            </a:r>
            <a:r>
              <a:rPr lang="tr-TR" b="1" dirty="0">
                <a:solidFill>
                  <a:srgbClr val="C00000"/>
                </a:solidFill>
              </a:rPr>
              <a:t>Antalya </a:t>
            </a:r>
            <a:r>
              <a:rPr lang="tr-TR" b="1" dirty="0" err="1">
                <a:solidFill>
                  <a:srgbClr val="C00000"/>
                </a:solidFill>
              </a:rPr>
              <a:t>Expo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Center</a:t>
            </a:r>
            <a:r>
              <a:rPr lang="tr-TR" dirty="0"/>
              <a:t> Fuar ve Kongre </a:t>
            </a:r>
            <a:r>
              <a:rPr lang="tr-TR" dirty="0" smtClean="0"/>
              <a:t>Merkezi’yle  fuarlara ev sahipliği yapmaktadır. </a:t>
            </a:r>
          </a:p>
        </p:txBody>
      </p:sp>
      <p:pic>
        <p:nvPicPr>
          <p:cNvPr id="4" name="3 Resim" descr="4.jpg"/>
          <p:cNvPicPr>
            <a:picLocks noChangeAspect="1"/>
          </p:cNvPicPr>
          <p:nvPr/>
        </p:nvPicPr>
        <p:blipFill>
          <a:blip r:embed="rId2"/>
          <a:srcRect t="15810"/>
          <a:stretch>
            <a:fillRect/>
          </a:stretch>
        </p:blipFill>
        <p:spPr>
          <a:xfrm>
            <a:off x="1071538" y="4429132"/>
            <a:ext cx="7358114" cy="2187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 txBox="1">
            <a:spLocks/>
          </p:cNvSpPr>
          <p:nvPr/>
        </p:nvSpPr>
        <p:spPr bwMode="auto">
          <a:xfrm>
            <a:off x="0" y="0"/>
            <a:ext cx="97155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838383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38383"/>
                </a:solidFill>
                <a:latin typeface="Georgia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38383"/>
                </a:solidFill>
                <a:latin typeface="Georgia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38383"/>
                </a:solidFill>
                <a:latin typeface="Georgia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38383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38383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38383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38383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38383"/>
                </a:solidFill>
                <a:latin typeface="Georgia" pitchFamily="18" charset="0"/>
              </a:defRPr>
            </a:lvl9pPr>
          </a:lstStyle>
          <a:p>
            <a:endParaRPr lang="tr-T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endParaRPr lang="tr-T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endParaRPr lang="tr-T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122" name="Picture 2" descr="C:\Users\GİZEM\AppData\Local\Microsoft\Windows\Temporary Internet Files\Content.Outlook\YS50LXGH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1000108"/>
            <a:ext cx="4019854" cy="267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GİZEM\AppData\Local\Microsoft\Windows\Temporary Internet Files\Content.Outlook\YS50LXGH\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000108"/>
            <a:ext cx="4019854" cy="267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GİZEM\AppData\Local\Microsoft\Windows\Temporary Internet Files\Content.Outlook\YS50LXGH\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74" y="3714752"/>
            <a:ext cx="3947666" cy="262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Dikdörtgen"/>
          <p:cNvSpPr/>
          <p:nvPr/>
        </p:nvSpPr>
        <p:spPr>
          <a:xfrm>
            <a:off x="0" y="0"/>
            <a:ext cx="8786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endParaRPr lang="tr-TR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tr-TR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ANFAŞ ULUSLARARASI KONGRE ve FUAR MERKEZİ</a:t>
            </a:r>
          </a:p>
          <a:p>
            <a:pPr algn="ctr">
              <a:spcBef>
                <a:spcPct val="0"/>
              </a:spcBef>
              <a:defRPr/>
            </a:pPr>
            <a:r>
              <a:rPr lang="tr-TR" b="1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1.000 KİŞİLİK </a:t>
            </a:r>
            <a:r>
              <a:rPr lang="tr-TR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KAPASİTEDEN BAŞLAYAN </a:t>
            </a:r>
            <a:r>
              <a:rPr lang="tr-TR" b="1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15 KONFERANS </a:t>
            </a:r>
            <a:r>
              <a:rPr lang="tr-TR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VE SEMİNER SALONU </a:t>
            </a:r>
            <a:endParaRPr lang="tr-TR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860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</a:rPr>
              <a:t>Inter</a:t>
            </a:r>
            <a:r>
              <a:rPr lang="tr-TR" b="1" dirty="0" err="1" smtClean="0">
                <a:solidFill>
                  <a:srgbClr val="92D050"/>
                </a:solidFill>
              </a:rPr>
              <a:t>Fersh</a:t>
            </a:r>
            <a:r>
              <a:rPr lang="tr-TR" b="1" dirty="0" smtClean="0">
                <a:solidFill>
                  <a:srgbClr val="92D050"/>
                </a:solidFill>
              </a:rPr>
              <a:t> 2018 </a:t>
            </a:r>
            <a:endParaRPr lang="tr-TR" b="1" dirty="0">
              <a:solidFill>
                <a:srgbClr val="92D05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400" dirty="0" smtClean="0"/>
              <a:t>Antalya’nın markası </a:t>
            </a:r>
            <a:r>
              <a:rPr lang="tr-TR" sz="2400" b="1" dirty="0" smtClean="0">
                <a:solidFill>
                  <a:srgbClr val="C00000"/>
                </a:solidFill>
              </a:rPr>
              <a:t>ANFAŞ</a:t>
            </a:r>
            <a:r>
              <a:rPr lang="tr-TR" sz="2400" dirty="0" smtClean="0"/>
              <a:t> ev sahipliğinde gerçekleştirilecek </a:t>
            </a:r>
            <a:r>
              <a:rPr lang="tr-TR" sz="2400" dirty="0" err="1" smtClean="0"/>
              <a:t>InterFresh</a:t>
            </a:r>
            <a:r>
              <a:rPr lang="tr-TR" sz="2400" dirty="0" smtClean="0"/>
              <a:t> 2018</a:t>
            </a:r>
          </a:p>
          <a:p>
            <a:r>
              <a:rPr lang="tr-TR" sz="2400" dirty="0" smtClean="0"/>
              <a:t>Yurt dışı çalışmaları için fuarcılık tecrübelerinin yanı sıra  Romanya Almanya Moldova gibi ülkelere yaş meyve sebze ihracatı yapan  </a:t>
            </a:r>
            <a:r>
              <a:rPr lang="tr-TR" sz="2400" b="1" dirty="0" smtClean="0">
                <a:solidFill>
                  <a:srgbClr val="C00000"/>
                </a:solidFill>
              </a:rPr>
              <a:t>Tun Fuarcılık</a:t>
            </a:r>
            <a:r>
              <a:rPr lang="tr-TR" sz="2400" dirty="0" smtClean="0"/>
              <a:t> ile</a:t>
            </a:r>
          </a:p>
          <a:p>
            <a:r>
              <a:rPr lang="tr-TR" sz="2400" dirty="0" smtClean="0"/>
              <a:t>Yurt içi çalışmaları için 31 yıllık lojistik, dış ticaret ,pazar araştırma, analiz  ve yönetim birikimi olan </a:t>
            </a:r>
            <a:r>
              <a:rPr lang="tr-TR" sz="2400" b="1" dirty="0" err="1" smtClean="0">
                <a:solidFill>
                  <a:srgbClr val="C00000"/>
                </a:solidFill>
              </a:rPr>
              <a:t>AntExpo</a:t>
            </a:r>
            <a:r>
              <a:rPr lang="tr-TR" sz="2400" dirty="0" smtClean="0"/>
              <a:t>  iş birliğinde gerçekleştirilecektir.</a:t>
            </a:r>
            <a:endParaRPr lang="tr-TR" sz="2400" dirty="0"/>
          </a:p>
        </p:txBody>
      </p:sp>
      <p:pic>
        <p:nvPicPr>
          <p:cNvPr id="5" name="4 Resim" descr="cropped-TUN-Logo-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4929198"/>
            <a:ext cx="1285884" cy="1285884"/>
          </a:xfrm>
          <a:prstGeom prst="rect">
            <a:avLst/>
          </a:prstGeom>
        </p:spPr>
      </p:pic>
      <p:pic>
        <p:nvPicPr>
          <p:cNvPr id="6" name="5 Resim" descr="indi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5" y="5000636"/>
            <a:ext cx="2428892" cy="1313991"/>
          </a:xfrm>
          <a:prstGeom prst="rect">
            <a:avLst/>
          </a:prstGeom>
        </p:spPr>
      </p:pic>
      <p:pic>
        <p:nvPicPr>
          <p:cNvPr id="7" name="6 Resim" descr="antexp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5429264"/>
            <a:ext cx="2357454" cy="378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    </a:t>
            </a:r>
            <a:r>
              <a:rPr lang="tr-TR" b="1" dirty="0" err="1" smtClean="0">
                <a:solidFill>
                  <a:srgbClr val="C00000"/>
                </a:solidFill>
              </a:rPr>
              <a:t>Inter</a:t>
            </a:r>
            <a:r>
              <a:rPr lang="tr-TR" b="1" dirty="0" err="1" smtClean="0">
                <a:solidFill>
                  <a:srgbClr val="92D050"/>
                </a:solidFill>
              </a:rPr>
              <a:t>Fresh</a:t>
            </a:r>
            <a:r>
              <a:rPr lang="tr-TR" b="1" dirty="0" smtClean="0">
                <a:solidFill>
                  <a:srgbClr val="92D050"/>
                </a:solidFill>
              </a:rPr>
              <a:t> 2018 </a:t>
            </a:r>
            <a:r>
              <a:rPr lang="tr-TR" dirty="0" smtClean="0"/>
              <a:t>	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Türkiye’nin üretim deposu Antalya’da </a:t>
            </a:r>
            <a:r>
              <a:rPr lang="tr-TR" sz="2800" dirty="0" err="1" smtClean="0"/>
              <a:t>InterFresh</a:t>
            </a:r>
            <a:r>
              <a:rPr lang="tr-TR" sz="2800" dirty="0" smtClean="0"/>
              <a:t> -Yaş Sebze Meyve, Depolama, Ambalaj ve Lojistik İhtisas Fuarı, 17-20 Ekim 2018 tarihleri arasında ilk kez  kapılarını açmaya hazırlanıyor. </a:t>
            </a:r>
            <a:br>
              <a:rPr lang="tr-TR" sz="2800" dirty="0" smtClean="0"/>
            </a:br>
            <a:endParaRPr lang="tr-TR" sz="2800" dirty="0" smtClean="0"/>
          </a:p>
        </p:txBody>
      </p:sp>
      <p:sp>
        <p:nvSpPr>
          <p:cNvPr id="4" name="3 Metin kutusu"/>
          <p:cNvSpPr txBox="1"/>
          <p:nvPr/>
        </p:nvSpPr>
        <p:spPr>
          <a:xfrm flipH="1">
            <a:off x="785786" y="3643314"/>
            <a:ext cx="33575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Yaş sebze ve meyve sektörünün kalbinin atacağı fuar, Antalya’dan firmalara dünyaya açılma fırsatı sunuyor. </a:t>
            </a:r>
          </a:p>
        </p:txBody>
      </p:sp>
      <p:pic>
        <p:nvPicPr>
          <p:cNvPr id="5" name="4 Resim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3571876"/>
            <a:ext cx="359422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Türkiye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92D050"/>
                </a:solidFill>
              </a:rPr>
              <a:t>İhracatı </a:t>
            </a:r>
            <a:endParaRPr lang="tr-TR" b="1" dirty="0">
              <a:solidFill>
                <a:srgbClr val="92D05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Yaş Sebze ve Meyve sektöründe önemli ihracat payına sahip Türkiye; </a:t>
            </a:r>
            <a:r>
              <a:rPr lang="tr-TR" b="1" dirty="0" smtClean="0">
                <a:solidFill>
                  <a:srgbClr val="C00000"/>
                </a:solidFill>
              </a:rPr>
              <a:t>137 ülkeye </a:t>
            </a:r>
            <a:r>
              <a:rPr lang="tr-TR" dirty="0" smtClean="0"/>
              <a:t>yılda ortalama </a:t>
            </a:r>
            <a:r>
              <a:rPr lang="tr-TR" b="1" dirty="0" smtClean="0">
                <a:solidFill>
                  <a:srgbClr val="C00000"/>
                </a:solidFill>
              </a:rPr>
              <a:t>2 milyar dolar </a:t>
            </a:r>
            <a:r>
              <a:rPr lang="tr-TR" dirty="0" smtClean="0"/>
              <a:t>ihracat gerçekleştirmektedir. </a:t>
            </a:r>
            <a:endParaRPr lang="tr-TR" dirty="0"/>
          </a:p>
        </p:txBody>
      </p:sp>
      <p:pic>
        <p:nvPicPr>
          <p:cNvPr id="4" name="3 Resim" descr="1110082_620x4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071942"/>
            <a:ext cx="4071966" cy="2215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Resim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4286256"/>
            <a:ext cx="2219325" cy="1790700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642910" y="6357958"/>
            <a:ext cx="7500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smtClean="0"/>
              <a:t>*Türkiye İhracatçılar Meclisi Aralık 2016 İhracat Verileri</a:t>
            </a:r>
            <a:endParaRPr lang="tr-T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Batı Akdeniz </a:t>
            </a:r>
            <a:r>
              <a:rPr lang="tr-TR" b="1" dirty="0" smtClean="0">
                <a:solidFill>
                  <a:srgbClr val="92D050"/>
                </a:solidFill>
              </a:rPr>
              <a:t>İhracatı  </a:t>
            </a:r>
            <a:endParaRPr lang="tr-TR" b="1" dirty="0">
              <a:solidFill>
                <a:srgbClr val="92D05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2017’nin ilk dokuz aylık döneminde Türkiye genelinde toplam 1 milyar 175 milyon dolar ihracat gerçekleştirilmiştir. </a:t>
            </a:r>
          </a:p>
          <a:p>
            <a:r>
              <a:rPr lang="tr-TR" sz="2800" dirty="0" smtClean="0"/>
              <a:t>Antalya, Burdur ve Isparta illerini kapsamında faaliyet gösteren </a:t>
            </a:r>
            <a:r>
              <a:rPr lang="tr-TR" sz="2800" b="1" dirty="0" smtClean="0">
                <a:solidFill>
                  <a:srgbClr val="C00000"/>
                </a:solidFill>
              </a:rPr>
              <a:t>BAİB</a:t>
            </a:r>
            <a:r>
              <a:rPr lang="tr-TR" sz="2800" dirty="0" smtClean="0"/>
              <a:t> - Batı Akdeniz İhracatçılar Birliği; </a:t>
            </a:r>
            <a:r>
              <a:rPr lang="tr-TR" sz="2800" b="1" dirty="0" smtClean="0">
                <a:solidFill>
                  <a:srgbClr val="C00000"/>
                </a:solidFill>
              </a:rPr>
              <a:t>%22</a:t>
            </a:r>
            <a:r>
              <a:rPr lang="tr-TR" sz="2800" dirty="0" smtClean="0"/>
              <a:t>’lik payla </a:t>
            </a:r>
            <a:r>
              <a:rPr lang="tr-TR" sz="2800" b="1" dirty="0" smtClean="0">
                <a:solidFill>
                  <a:srgbClr val="C00000"/>
                </a:solidFill>
              </a:rPr>
              <a:t>263 milyon dolarlık</a:t>
            </a:r>
            <a:r>
              <a:rPr lang="tr-TR" sz="2800" dirty="0" smtClean="0"/>
              <a:t> ihracat gerçekleştirmiştir. </a:t>
            </a:r>
            <a:endParaRPr lang="tr-TR" sz="2800" dirty="0"/>
          </a:p>
        </p:txBody>
      </p:sp>
      <p:pic>
        <p:nvPicPr>
          <p:cNvPr id="4" name="3 Resim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4857760"/>
            <a:ext cx="3429024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Resim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5000636"/>
            <a:ext cx="2857488" cy="1618499"/>
          </a:xfrm>
          <a:prstGeom prst="rect">
            <a:avLst/>
          </a:prstGeom>
        </p:spPr>
      </p:pic>
      <p:sp>
        <p:nvSpPr>
          <p:cNvPr id="6" name="5 Dikdörtgen"/>
          <p:cNvSpPr/>
          <p:nvPr/>
        </p:nvSpPr>
        <p:spPr>
          <a:xfrm>
            <a:off x="714348" y="6573306"/>
            <a:ext cx="757242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*Akdeniz İhracatçı Birlikleri Genel Sekreterliği Yaş Meyve Ve Sebze Sektörü Türkiye Geneli Değerlendirme Raporu Eylül 2017</a:t>
            </a:r>
          </a:p>
          <a:p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780</Words>
  <Application>Microsoft Office PowerPoint</Application>
  <PresentationFormat>Ekran Gösterisi (4:3)</PresentationFormat>
  <Paragraphs>118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Ofis Teması</vt:lpstr>
      <vt:lpstr>Slayt 1</vt:lpstr>
      <vt:lpstr>Uluslararası Fuarların Ülke ve Şehir Ekonomisine Katkısı</vt:lpstr>
      <vt:lpstr>   ULUSLAR ARASI SEKTÖREL FUARLARIN KENT EKONOMİSİNE  KATKISI</vt:lpstr>
      <vt:lpstr>Antalya Expo Center</vt:lpstr>
      <vt:lpstr>Slayt 5</vt:lpstr>
      <vt:lpstr>InterFersh 2018 </vt:lpstr>
      <vt:lpstr>    InterFresh 2018  </vt:lpstr>
      <vt:lpstr>Türkiye İhracatı </vt:lpstr>
      <vt:lpstr>Batı Akdeniz İhracatı  </vt:lpstr>
      <vt:lpstr>İhracatta En Büyük Pay </vt:lpstr>
      <vt:lpstr>Ülke Grup Dağılımı </vt:lpstr>
      <vt:lpstr>Sektörün Dünyaya Açılan Kapısı </vt:lpstr>
      <vt:lpstr>İhracatta Zirvede </vt:lpstr>
      <vt:lpstr>FUARLAR İÇİN ANTALYA </vt:lpstr>
      <vt:lpstr> Yurt Dışı Alım Heyeti Çalışmaları</vt:lpstr>
      <vt:lpstr>Katılımcı Profili  </vt:lpstr>
      <vt:lpstr>Ziyaretçi Profili </vt:lpstr>
      <vt:lpstr>Teşekkürler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ONUR</dc:creator>
  <cp:lastModifiedBy>ONUR</cp:lastModifiedBy>
  <cp:revision>50</cp:revision>
  <dcterms:created xsi:type="dcterms:W3CDTF">2017-10-25T06:52:39Z</dcterms:created>
  <dcterms:modified xsi:type="dcterms:W3CDTF">2017-11-08T11:31:54Z</dcterms:modified>
</cp:coreProperties>
</file>